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sldIdLst>
    <p:sldId id="256" r:id="rId2"/>
    <p:sldId id="260" r:id="rId3"/>
    <p:sldId id="257" r:id="rId4"/>
    <p:sldId id="258" r:id="rId5"/>
    <p:sldId id="259" r:id="rId6"/>
    <p:sldId id="269" r:id="rId7"/>
    <p:sldId id="270" r:id="rId8"/>
    <p:sldId id="261" r:id="rId9"/>
    <p:sldId id="271" r:id="rId10"/>
    <p:sldId id="262" r:id="rId11"/>
    <p:sldId id="267" r:id="rId12"/>
    <p:sldId id="26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5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1D5BD-9F91-45C4-98E3-512D687DFBC8}" type="datetimeFigureOut">
              <a:rPr lang="ru-RU" smtClean="0"/>
              <a:t>28.04.2020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F2721-753C-4DF1-AAA2-EB4E122FD6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9009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1D5BD-9F91-45C4-98E3-512D687DFBC8}" type="datetimeFigureOut">
              <a:rPr lang="ru-RU" smtClean="0"/>
              <a:t>28.04.2020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F2721-753C-4DF1-AAA2-EB4E122FD6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6023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1D5BD-9F91-45C4-98E3-512D687DFBC8}" type="datetimeFigureOut">
              <a:rPr lang="ru-RU" smtClean="0"/>
              <a:t>28.04.2020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F2721-753C-4DF1-AAA2-EB4E122FD67C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334250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1D5BD-9F91-45C4-98E3-512D687DFBC8}" type="datetimeFigureOut">
              <a:rPr lang="ru-RU" smtClean="0"/>
              <a:t>28.04.2020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F2721-753C-4DF1-AAA2-EB4E122FD6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68007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1D5BD-9F91-45C4-98E3-512D687DFBC8}" type="datetimeFigureOut">
              <a:rPr lang="ru-RU" smtClean="0"/>
              <a:t>28.04.2020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F2721-753C-4DF1-AAA2-EB4E122FD67C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422601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1D5BD-9F91-45C4-98E3-512D687DFBC8}" type="datetimeFigureOut">
              <a:rPr lang="ru-RU" smtClean="0"/>
              <a:t>28.04.2020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F2721-753C-4DF1-AAA2-EB4E122FD6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46567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1D5BD-9F91-45C4-98E3-512D687DFBC8}" type="datetimeFigureOut">
              <a:rPr lang="ru-RU" smtClean="0"/>
              <a:t>28.04.2020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F2721-753C-4DF1-AAA2-EB4E122FD6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38175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1D5BD-9F91-45C4-98E3-512D687DFBC8}" type="datetimeFigureOut">
              <a:rPr lang="ru-RU" smtClean="0"/>
              <a:t>28.04.2020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F2721-753C-4DF1-AAA2-EB4E122FD6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850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1D5BD-9F91-45C4-98E3-512D687DFBC8}" type="datetimeFigureOut">
              <a:rPr lang="ru-RU" smtClean="0"/>
              <a:t>28.04.2020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F2721-753C-4DF1-AAA2-EB4E122FD6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0408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1D5BD-9F91-45C4-98E3-512D687DFBC8}" type="datetimeFigureOut">
              <a:rPr lang="ru-RU" smtClean="0"/>
              <a:t>28.04.2020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F2721-753C-4DF1-AAA2-EB4E122FD6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8061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1D5BD-9F91-45C4-98E3-512D687DFBC8}" type="datetimeFigureOut">
              <a:rPr lang="ru-RU" smtClean="0"/>
              <a:t>28.04.2020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F2721-753C-4DF1-AAA2-EB4E122FD6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3210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1D5BD-9F91-45C4-98E3-512D687DFBC8}" type="datetimeFigureOut">
              <a:rPr lang="ru-RU" smtClean="0"/>
              <a:t>28.04.2020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F2721-753C-4DF1-AAA2-EB4E122FD6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5350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1D5BD-9F91-45C4-98E3-512D687DFBC8}" type="datetimeFigureOut">
              <a:rPr lang="ru-RU" smtClean="0"/>
              <a:t>28.04.2020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F2721-753C-4DF1-AAA2-EB4E122FD6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3636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1D5BD-9F91-45C4-98E3-512D687DFBC8}" type="datetimeFigureOut">
              <a:rPr lang="ru-RU" smtClean="0"/>
              <a:t>28.04.2020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F2721-753C-4DF1-AAA2-EB4E122FD6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8581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1D5BD-9F91-45C4-98E3-512D687DFBC8}" type="datetimeFigureOut">
              <a:rPr lang="ru-RU" smtClean="0"/>
              <a:t>28.04.2020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F2721-753C-4DF1-AAA2-EB4E122FD6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9787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1D5BD-9F91-45C4-98E3-512D687DFBC8}" type="datetimeFigureOut">
              <a:rPr lang="ru-RU" smtClean="0"/>
              <a:t>28.04.2020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F2721-753C-4DF1-AAA2-EB4E122FD6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0943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C1D5BD-9F91-45C4-98E3-512D687DFBC8}" type="datetimeFigureOut">
              <a:rPr lang="ru-RU" smtClean="0"/>
              <a:t>28.04.2020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2BF2721-753C-4DF1-AAA2-EB4E122FD6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6724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726" r:id="rId13"/>
    <p:sldLayoutId id="2147483727" r:id="rId14"/>
    <p:sldLayoutId id="2147483728" r:id="rId15"/>
    <p:sldLayoutId id="214748372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Профилактика эмоционального выгорания педагогов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7067" y="4572000"/>
            <a:ext cx="7766936" cy="2101932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Подготовили педагоги-психологи 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ГБУ ЦППМСП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м.р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Борский</a:t>
            </a:r>
          </a:p>
          <a:p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Борское, 2020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1301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6082" y="146463"/>
            <a:ext cx="8596668" cy="113607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Экспресс-помощь для снятия эмоционального напряжения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2509" y="1282535"/>
            <a:ext cx="9856520" cy="5575465"/>
          </a:xfrm>
        </p:spPr>
        <p:txBody>
          <a:bodyPr>
            <a:noAutofit/>
          </a:bodyPr>
          <a:lstStyle/>
          <a:p>
            <a:pPr lvl="0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Музыка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 одним из компонентов коррекции психологических и физиологических процессов. Для моделирования настроения рекомендуются следующие музыкальные произведения: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при переутомлении и нервном истощении – «Утро» Грига, «Полонез» Огинского;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при угнетенном меланхолическом настроении – ода «К радости» Бетховена, «Аве Мария» Шуберта,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при выраженной раздражимости, гневе – «Сентиментальный вальс» Чайковского;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при снижении сосредоточенности внимания – «Времена года» Чайковского, «Грезы» Шумана;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расслабляющее действие – «Лебедь» Сен-Санса, «Баркарола» Чайковского;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тонизирующее воздействие – «Чардаш» Кальмана, «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Кумпарсита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Родригеса, «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Шербурские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зонтики»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Леграна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     Неразрешимых проблем нет. Если есть проблема, значит, есть и решение. Если есть профессиональное сгорание, значит, есть способы его предотвращения и коррекции. У каждого человека есть выбор: опустить руки, позволить себе «сгореть на работе» или, наоборот,  приложить все усилия, чтобы исключить возможность возникновения синдрома. Важно помнить, что 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наша жизнь – это наша жизнь, наше здоровье – это наше здоровье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0280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508167"/>
            <a:ext cx="8596668" cy="45331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Есть очень подходящее выражение, которое приписывается древнеримскому императору и философу Марку Аврелию: </a:t>
            </a:r>
          </a:p>
          <a:p>
            <a:pPr marL="0" indent="0" algn="ctr">
              <a:buNone/>
            </a:pPr>
            <a:r>
              <a:rPr lang="ru-RU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«Делай, что должен, и будь что будет»</a:t>
            </a:r>
            <a:r>
              <a:rPr lang="ru-RU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Понимание того, что Вы сделали всё, что в Ваших силах, придаёт уверенности в себе и помогает выстоять даже в таких непростых обстоятельствах.</a:t>
            </a:r>
            <a:endParaRPr lang="ru-RU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3906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Благодарим за внимание!</a:t>
            </a:r>
            <a:endParaRPr lang="ru-RU" sz="4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333"/>
          <a:stretch/>
        </p:blipFill>
        <p:spPr>
          <a:xfrm>
            <a:off x="1987729" y="1798390"/>
            <a:ext cx="5975877" cy="5059610"/>
          </a:xfrm>
        </p:spPr>
      </p:pic>
    </p:spTree>
    <p:extLst>
      <p:ext uri="{BB962C8B-B14F-4D97-AF65-F5344CB8AC3E}">
        <p14:creationId xmlns:p14="http://schemas.microsoft.com/office/powerpoint/2010/main" val="3070582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3132" y="427513"/>
            <a:ext cx="9084624" cy="6103916"/>
          </a:xfrm>
        </p:spPr>
        <p:txBody>
          <a:bodyPr>
            <a:normAutofit/>
          </a:bodyPr>
          <a:lstStyle/>
          <a:p>
            <a:pPr indent="342900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Общеизвестно, что профессия педагога – одна из наиболее энергоемких. Для ее реализации требуются огромные интеллектуальные, эмоциональные и психические затраты.</a:t>
            </a:r>
          </a:p>
          <a:p>
            <a:pPr indent="342900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последние годы проблема сохранения психического здоровья педагогов стала особенно актуальной. Увеличивается не только учебная нагрузка, вместе с ней растет и нервно-психическое напряжение личности, переутомление. Различного рода перегрузки усугубляются многочисленными страхами: страх быть покинутым, не найти поддержки; страх оказаться непрофессионалом; страх перед контролем, страх «не успеть».</a:t>
            </a:r>
          </a:p>
          <a:p>
            <a:pPr indent="342900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"Синдром эмоционального выгорания" - отрицательное воздействие профессиональной деятельности на личность в сфере человек-человек, проявляющееся в виде определенных изменений в поведении и состоянии человека.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7220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33" y="229589"/>
            <a:ext cx="8596668" cy="672935"/>
          </a:xfrm>
        </p:spPr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Экспресс оценка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выгорания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0402691"/>
              </p:ext>
            </p:extLst>
          </p:nvPr>
        </p:nvGraphicFramePr>
        <p:xfrm>
          <a:off x="0" y="902526"/>
          <a:ext cx="12191999" cy="59554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6963">
                  <a:extLst>
                    <a:ext uri="{9D8B030D-6E8A-4147-A177-3AD203B41FA5}">
                      <a16:colId xmlns:a16="http://schemas.microsoft.com/office/drawing/2014/main" val="3010056656"/>
                    </a:ext>
                  </a:extLst>
                </a:gridCol>
                <a:gridCol w="9090180">
                  <a:extLst>
                    <a:ext uri="{9D8B030D-6E8A-4147-A177-3AD203B41FA5}">
                      <a16:colId xmlns:a16="http://schemas.microsoft.com/office/drawing/2014/main" val="472207868"/>
                    </a:ext>
                  </a:extLst>
                </a:gridCol>
                <a:gridCol w="1140031">
                  <a:extLst>
                    <a:ext uri="{9D8B030D-6E8A-4147-A177-3AD203B41FA5}">
                      <a16:colId xmlns:a16="http://schemas.microsoft.com/office/drawing/2014/main" val="4207234505"/>
                    </a:ext>
                  </a:extLst>
                </a:gridCol>
                <a:gridCol w="1254825">
                  <a:extLst>
                    <a:ext uri="{9D8B030D-6E8A-4147-A177-3AD203B41FA5}">
                      <a16:colId xmlns:a16="http://schemas.microsoft.com/office/drawing/2014/main" val="2730675960"/>
                    </a:ext>
                  </a:extLst>
                </a:gridCol>
              </a:tblGrid>
              <a:tr h="485677">
                <a:tc gridSpan="4"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 следующие предложения отвечайте «да» или «нет». Количество положительных ответов подсчитайте.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916454"/>
                  </a:ext>
                </a:extLst>
              </a:tr>
              <a:tr h="582792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Когда в воскресенье пополудни я вспоминаю о том, что завтра снова идти на работу, то остаток уик-энда уже испорчен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Да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Нет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/>
                </a:tc>
                <a:extLst>
                  <a:ext uri="{0D108BD9-81ED-4DB2-BD59-A6C34878D82A}">
                    <a16:rowId xmlns:a16="http://schemas.microsoft.com/office/drawing/2014/main" val="2521930707"/>
                  </a:ext>
                </a:extLst>
              </a:tr>
              <a:tr h="582792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Если бы у меня была возможность уйти на пенсию (по выслуге лет, инвалидности), я сделал (а) бы это без промедления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Да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Нет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/>
                </a:tc>
                <a:extLst>
                  <a:ext uri="{0D108BD9-81ED-4DB2-BD59-A6C34878D82A}">
                    <a16:rowId xmlns:a16="http://schemas.microsoft.com/office/drawing/2014/main" val="1150055001"/>
                  </a:ext>
                </a:extLst>
              </a:tr>
              <a:tr h="493261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Коллеги на работе раздражают меня. Невозможно терпеть их одни и те же разговоры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Да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Нет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/>
                </a:tc>
                <a:extLst>
                  <a:ext uri="{0D108BD9-81ED-4DB2-BD59-A6C34878D82A}">
                    <a16:rowId xmlns:a16="http://schemas.microsoft.com/office/drawing/2014/main" val="1089500773"/>
                  </a:ext>
                </a:extLst>
              </a:tr>
              <a:tr h="582792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То, насколько меня раздражают коллеги, ещё мелочи по сравнению с тем, как выводят меня из равновесия ученики.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Да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Нет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/>
                </a:tc>
                <a:extLst>
                  <a:ext uri="{0D108BD9-81ED-4DB2-BD59-A6C34878D82A}">
                    <a16:rowId xmlns:a16="http://schemas.microsoft.com/office/drawing/2014/main" val="1723625857"/>
                  </a:ext>
                </a:extLst>
              </a:tr>
              <a:tr h="582792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 протяжении последних трёх месяцев я отказывался (отказывалась) от курсов повышения квалификации, от участия в конференциях и т.д.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Да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Нет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/>
                </a:tc>
                <a:extLst>
                  <a:ext uri="{0D108BD9-81ED-4DB2-BD59-A6C34878D82A}">
                    <a16:rowId xmlns:a16="http://schemas.microsoft.com/office/drawing/2014/main" val="1987102864"/>
                  </a:ext>
                </a:extLst>
              </a:tr>
              <a:tr h="493261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Коллегам я придумал (придумала) обидные прозвища, которую использую мысленно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Да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Нет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/>
                </a:tc>
                <a:extLst>
                  <a:ext uri="{0D108BD9-81ED-4DB2-BD59-A6C34878D82A}">
                    <a16:rowId xmlns:a16="http://schemas.microsoft.com/office/drawing/2014/main" val="537239181"/>
                  </a:ext>
                </a:extLst>
              </a:tr>
              <a:tr h="582792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 делами по службе я справляюсь «одной левой». Нет ничего такого, что могло бы удивить меня в ней своей новизной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Да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Нет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/>
                </a:tc>
                <a:extLst>
                  <a:ext uri="{0D108BD9-81ED-4DB2-BD59-A6C34878D82A}">
                    <a16:rowId xmlns:a16="http://schemas.microsoft.com/office/drawing/2014/main" val="84833502"/>
                  </a:ext>
                </a:extLst>
              </a:tr>
              <a:tr h="493261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 моей работе мне едва ли кто скажет что-нибудь новое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Да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Нет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/>
                </a:tc>
                <a:extLst>
                  <a:ext uri="{0D108BD9-81ED-4DB2-BD59-A6C34878D82A}">
                    <a16:rowId xmlns:a16="http://schemas.microsoft.com/office/drawing/2014/main" val="642344242"/>
                  </a:ext>
                </a:extLst>
              </a:tr>
              <a:tr h="493261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Стоит мне только вспомнить о своей работе, как хочется взять и послать её ко всем чертям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Да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Нет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/>
                </a:tc>
                <a:extLst>
                  <a:ext uri="{0D108BD9-81ED-4DB2-BD59-A6C34878D82A}">
                    <a16:rowId xmlns:a16="http://schemas.microsoft.com/office/drawing/2014/main" val="3032123557"/>
                  </a:ext>
                </a:extLst>
              </a:tr>
              <a:tr h="582792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 последние три месяца мне не попало в руки ни одна специальная книга, из которой я почерпнул бы что-нибудь новенькое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Да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Нет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/>
                </a:tc>
                <a:extLst>
                  <a:ext uri="{0D108BD9-81ED-4DB2-BD59-A6C34878D82A}">
                    <a16:rowId xmlns:a16="http://schemas.microsoft.com/office/drawing/2014/main" val="20284132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7935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98566"/>
          </a:xfrm>
        </p:spPr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результатов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626919"/>
            <a:ext cx="8596668" cy="4414443"/>
          </a:xfrm>
        </p:spPr>
        <p:txBody>
          <a:bodyPr/>
          <a:lstStyle/>
          <a:p>
            <a:pPr marL="0" indent="0"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Посчитайте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положительных ответов.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0-1 балл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Синдром выгорания вам не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грозит.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2-6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баллов. 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Вам необходимо взять отпуск, отключиться от рабочих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дел.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7-9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баллов. 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Пришло время решать: либо сменить работу, либо, что лучше, переменить стиль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жизни.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баллов. 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Положение весьма серьёзное, но в вас ещё теплится огонёк, нужна, чтобы он не погас, помощь специалиста.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3125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Специфика переживания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стрессовой ситуации в </a:t>
            </a:r>
            <a:r>
              <a:rPr lang="ru-RU">
                <a:latin typeface="Times New Roman" panose="02020603050405020304" pitchFamily="18" charset="0"/>
                <a:cs typeface="Times New Roman" panose="02020603050405020304" pitchFamily="18" charset="0"/>
              </a:rPr>
              <a:t>период </a:t>
            </a:r>
            <a:r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самоизоляции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2995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Человечество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столкнулось с проблемой, которой еще не было в обозримой</a:t>
            </a:r>
            <a:b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истории.</a:t>
            </a:r>
            <a:b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✓Нет правильной модели поведения.</a:t>
            </a:r>
            <a:b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✓Нет правильной модели эмоционального реагирования.</a:t>
            </a:r>
            <a:b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✓Нет понимания когда ситуация разрешиться.</a:t>
            </a:r>
            <a:b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✓Впервые всеобщие пространственные ограничения.</a:t>
            </a:r>
            <a:b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✓Глобальный вход информационных технологий в жизнь всего общества.</a:t>
            </a:r>
            <a:b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✓Изменения во всех сферах жизни.</a:t>
            </a:r>
            <a:r>
              <a:rPr lang="ru-RU" sz="2400" dirty="0">
                <a:solidFill>
                  <a:srgbClr val="455576"/>
                </a:solidFill>
                <a:latin typeface="Calibri" panose="020F0502020204030204" pitchFamily="34" charset="0"/>
              </a:rPr>
              <a:t/>
            </a:r>
            <a:br>
              <a:rPr lang="ru-RU" sz="2400" dirty="0">
                <a:solidFill>
                  <a:srgbClr val="455576"/>
                </a:solidFill>
                <a:latin typeface="Calibri" panose="020F0502020204030204" pitchFamily="34" charset="0"/>
              </a:rPr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904508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8465" y="151740"/>
            <a:ext cx="8596668" cy="1320800"/>
          </a:xfrm>
        </p:spPr>
        <p:txBody>
          <a:bodyPr/>
          <a:lstStyle/>
          <a:p>
            <a:r>
              <a:rPr lang="ru-RU" dirty="0" smtClean="0"/>
              <a:t>Рекомендации педагогам по снижению тревожности в период самоизоляции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450" b="52275"/>
          <a:stretch/>
        </p:blipFill>
        <p:spPr>
          <a:xfrm>
            <a:off x="427952" y="1472541"/>
            <a:ext cx="8882303" cy="4931436"/>
          </a:xfrm>
        </p:spPr>
      </p:pic>
    </p:spTree>
    <p:extLst>
      <p:ext uri="{BB962C8B-B14F-4D97-AF65-F5344CB8AC3E}">
        <p14:creationId xmlns:p14="http://schemas.microsoft.com/office/powerpoint/2010/main" val="369106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435" b="8694"/>
          <a:stretch/>
        </p:blipFill>
        <p:spPr>
          <a:xfrm>
            <a:off x="0" y="0"/>
            <a:ext cx="10811921" cy="6858000"/>
          </a:xfrm>
        </p:spPr>
      </p:pic>
    </p:spTree>
    <p:extLst>
      <p:ext uri="{BB962C8B-B14F-4D97-AF65-F5344CB8AC3E}">
        <p14:creationId xmlns:p14="http://schemas.microsoft.com/office/powerpoint/2010/main" val="1767163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2509" y="98961"/>
            <a:ext cx="9060873" cy="1320800"/>
          </a:xfrm>
        </p:spPr>
        <p:txBody>
          <a:bodyPr/>
          <a:lstStyle/>
          <a:p>
            <a:r>
              <a:rPr lang="ru-RU" dirty="0" smtClean="0"/>
              <a:t>Экспресс-помощь для снятия эмоционального напряжения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2509" y="1419761"/>
            <a:ext cx="9856520" cy="5438239"/>
          </a:xfrm>
        </p:spPr>
        <p:txBody>
          <a:bodyPr>
            <a:normAutofit/>
          </a:bodyPr>
          <a:lstStyle/>
          <a:p>
            <a:pPr lvl="0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Сложите руки «в замок» за спиной. Так как отрицательные эмоции «живут» на шее ниже затылка и на плечах, напрягите руки и спину, потянитесь, расслабьте плечи и руки. Сбросьте напряжение с кистей.</a:t>
            </a:r>
          </a:p>
          <a:p>
            <a:pPr lvl="0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Сложите руки «в замок» перед собой. Потянитесь, напрягая плечи и руки, расслабьтесь, встряхните кисти (во время потягивания происходит выброс «гормона счастья»).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Эффективным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средством снятия напряжения является расслабление на фоне йоговского дыхания: сядьте свободно на стуле, закройте глаза и послушайте свое дыхание: спокойное, ровное. Дышите по схеме «4 + 4 + 4»: четыре секунды на вдох, четыре – на задержку дыхания, четыре – на выдох. Проделайте так три раза, слушая дыхание, ощущая, как  воздух наполняет легкие, разбегается по телу до кончиков пальцев, освобождает легкие. Других мыслей быть не должно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Одна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 биологически активных точек, надавливание на которую успокаивает нервную систему, находится в центре нижней части подбородка, другая – на тыльной стороне правой и левой рук между большим и указательным пальцами, причем ближе к указательному пальцу. Надавливают как на одну, так и на другую точку кончиком большого пальца колебательными движениями сначала слегка, потом сильнее (до появления легкой боли) не менее 3 минут.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0070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14795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092530"/>
            <a:ext cx="8596668" cy="4948832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Научитесь жить с юмором. «Юмор – соль жизни, - говорил К. Чапек, - кто лучше просолен, дольше живет». Юмористическое отношение к событию несовместимо с повышенной тревожностью по поводу его влияния на нашу жизнь. Поэтому смех и защищает нас от чрезмерного напряжения. Юмор дает возможность человеку увеличить дистанцию по отношению к чему угодно, в том числе и к самому себе, т.е. облегчает самоотстранение. Смех – это отдушина. Посмеявшись над чем-то, человек чувствует себя свободнее. Он освобождается от страха перед проблемой, которая начинает выглядеть простой и преодолимой. Человек начинает ощущать себя  хозяином положения. Перечитайте сатирические произведения, смотрите юмористические передачи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Улыбнитесь! Зафиксируйте улыбку на лице на 10 – 15 секунд. При улыбке расслабляется гораздо больше мышц, чем при обычном положении. Почувствуйте благодать, которая расходится по всему телу от улыбки. Сохраните это состояние.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6970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56</TotalTime>
  <Words>821</Words>
  <Application>Microsoft Office PowerPoint</Application>
  <PresentationFormat>Широкоэкранный</PresentationFormat>
  <Paragraphs>78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9" baseType="lpstr">
      <vt:lpstr>Arial</vt:lpstr>
      <vt:lpstr>Calibri</vt:lpstr>
      <vt:lpstr>Times New Roman</vt:lpstr>
      <vt:lpstr>Trebuchet MS</vt:lpstr>
      <vt:lpstr>Wingdings</vt:lpstr>
      <vt:lpstr>Wingdings 3</vt:lpstr>
      <vt:lpstr>Аспект</vt:lpstr>
      <vt:lpstr>Профилактика эмоционального выгорания педагогов</vt:lpstr>
      <vt:lpstr>Презентация PowerPoint</vt:lpstr>
      <vt:lpstr>Экспресс оценка выгорания</vt:lpstr>
      <vt:lpstr>Оценка результатов:</vt:lpstr>
      <vt:lpstr>Специфика переживания стрессовой ситуации в период самоизоляции</vt:lpstr>
      <vt:lpstr>Рекомендации педагогам по снижению тревожности в период самоизоляции</vt:lpstr>
      <vt:lpstr>Презентация PowerPoint</vt:lpstr>
      <vt:lpstr>Экспресс-помощь для снятия эмоционального напряжения</vt:lpstr>
      <vt:lpstr>Презентация PowerPoint</vt:lpstr>
      <vt:lpstr>Экспресс-помощь для снятия эмоционального напряжения</vt:lpstr>
      <vt:lpstr>Презентация PowerPoint</vt:lpstr>
      <vt:lpstr>Благодарим за внимание!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Профилактика эмоционального выгорания педагогов</dc:title>
  <dc:creator>Сотрудник</dc:creator>
  <cp:lastModifiedBy>Сотрудник</cp:lastModifiedBy>
  <cp:revision>8</cp:revision>
  <dcterms:created xsi:type="dcterms:W3CDTF">2020-04-28T07:52:05Z</dcterms:created>
  <dcterms:modified xsi:type="dcterms:W3CDTF">2020-04-28T09:21:47Z</dcterms:modified>
</cp:coreProperties>
</file>